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63"/>
  </p:notesMasterIdLst>
  <p:sldIdLst>
    <p:sldId id="257" r:id="rId2"/>
    <p:sldId id="343" r:id="rId3"/>
    <p:sldId id="258" r:id="rId4"/>
    <p:sldId id="345" r:id="rId5"/>
    <p:sldId id="346" r:id="rId6"/>
    <p:sldId id="266" r:id="rId7"/>
    <p:sldId id="265" r:id="rId8"/>
    <p:sldId id="268" r:id="rId9"/>
    <p:sldId id="259" r:id="rId10"/>
    <p:sldId id="260" r:id="rId11"/>
    <p:sldId id="337" r:id="rId12"/>
    <p:sldId id="336" r:id="rId13"/>
    <p:sldId id="335" r:id="rId14"/>
    <p:sldId id="338" r:id="rId15"/>
    <p:sldId id="334" r:id="rId16"/>
    <p:sldId id="333" r:id="rId17"/>
    <p:sldId id="331" r:id="rId18"/>
    <p:sldId id="332" r:id="rId19"/>
    <p:sldId id="325" r:id="rId20"/>
    <p:sldId id="326" r:id="rId21"/>
    <p:sldId id="327" r:id="rId22"/>
    <p:sldId id="328" r:id="rId23"/>
    <p:sldId id="340" r:id="rId24"/>
    <p:sldId id="329" r:id="rId25"/>
    <p:sldId id="330" r:id="rId26"/>
    <p:sldId id="261" r:id="rId27"/>
    <p:sldId id="262" r:id="rId28"/>
    <p:sldId id="263" r:id="rId29"/>
    <p:sldId id="319" r:id="rId30"/>
    <p:sldId id="320" r:id="rId31"/>
    <p:sldId id="342" r:id="rId32"/>
    <p:sldId id="347" r:id="rId33"/>
    <p:sldId id="318" r:id="rId34"/>
    <p:sldId id="317" r:id="rId35"/>
    <p:sldId id="289" r:id="rId36"/>
    <p:sldId id="291" r:id="rId37"/>
    <p:sldId id="269" r:id="rId38"/>
    <p:sldId id="280" r:id="rId39"/>
    <p:sldId id="309" r:id="rId40"/>
    <p:sldId id="308" r:id="rId41"/>
    <p:sldId id="295" r:id="rId42"/>
    <p:sldId id="298" r:id="rId43"/>
    <p:sldId id="301" r:id="rId44"/>
    <p:sldId id="300" r:id="rId45"/>
    <p:sldId id="304" r:id="rId46"/>
    <p:sldId id="303" r:id="rId47"/>
    <p:sldId id="305" r:id="rId48"/>
    <p:sldId id="321" r:id="rId49"/>
    <p:sldId id="306" r:id="rId50"/>
    <p:sldId id="322" r:id="rId51"/>
    <p:sldId id="270" r:id="rId52"/>
    <p:sldId id="341" r:id="rId53"/>
    <p:sldId id="312" r:id="rId54"/>
    <p:sldId id="311" r:id="rId55"/>
    <p:sldId id="287" r:id="rId56"/>
    <p:sldId id="313" r:id="rId57"/>
    <p:sldId id="310" r:id="rId58"/>
    <p:sldId id="316" r:id="rId59"/>
    <p:sldId id="288" r:id="rId60"/>
    <p:sldId id="315" r:id="rId61"/>
    <p:sldId id="344" r:id="rId6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380" autoAdjust="0"/>
  </p:normalViewPr>
  <p:slideViewPr>
    <p:cSldViewPr>
      <p:cViewPr>
        <p:scale>
          <a:sx n="56" d="100"/>
          <a:sy n="56" d="100"/>
        </p:scale>
        <p:origin x="-90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54998-8CD9-4FC0-8403-5EB03E0B4438}" type="datetimeFigureOut">
              <a:rPr lang="pl-PL" smtClean="0"/>
              <a:pPr/>
              <a:t>2020-12-17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88A2A-BC60-409A-BEAE-1E22EADD81C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0216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48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49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57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58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60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35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36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88A2A-BC60-409A-BEAE-1E22EADD81CA}" type="slidenum">
              <a:rPr lang="pl-PL" smtClean="0"/>
              <a:pPr/>
              <a:t>38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D903-1A79-4B84-81EF-FD6CBD3FDB6D}" type="datetimeFigureOut">
              <a:rPr lang="pl-PL" smtClean="0"/>
              <a:pPr/>
              <a:t>2020-12-17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lvl="0"/>
            <a:fld id="{C71BED70-BF53-48F0-AB8B-C35B15A6B398}" type="slidenum">
              <a:rPr lang="pl-PL" smtClean="0"/>
              <a:pPr lvl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D903-1A79-4B84-81EF-FD6CBD3FDB6D}" type="datetimeFigureOut">
              <a:rPr lang="pl-PL" smtClean="0"/>
              <a:pPr/>
              <a:t>2020-12-17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759F0B-2A1A-42DA-8853-802F4D1FC26C}" type="slidenum">
              <a:rPr lang="pl-PL" smtClean="0"/>
              <a:pPr lvl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pPr lvl="0"/>
            <a:fld id="{4A759F0B-2A1A-42DA-8853-802F4D1FC26C}" type="slidenum">
              <a:rPr lang="pl-PL" smtClean="0"/>
              <a:pPr lvl="0"/>
              <a:t>‹#›</a:t>
            </a:fld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D903-1A79-4B84-81EF-FD6CBD3FDB6D}" type="datetimeFigureOut">
              <a:rPr lang="pl-PL" smtClean="0"/>
              <a:pPr/>
              <a:t>2020-12-17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D903-1A79-4B84-81EF-FD6CBD3FDB6D}" type="datetimeFigureOut">
              <a:rPr lang="pl-PL" smtClean="0"/>
              <a:pPr/>
              <a:t>2020-12-17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pPr lvl="0"/>
            <a:fld id="{A29BEC66-C0B3-4653-BA3E-8EC48BF2A406}" type="slidenum">
              <a:rPr lang="pl-PL" smtClean="0"/>
              <a:pPr lvl="0"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D903-1A79-4B84-81EF-FD6CBD3FDB6D}" type="datetimeFigureOut">
              <a:rPr lang="pl-PL" smtClean="0"/>
              <a:pPr/>
              <a:t>2020-12-17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lvl="0"/>
            <a:fld id="{FB46FBD3-97FE-4794-BA34-82AF72A175DF}" type="slidenum">
              <a:rPr lang="pl-PL" smtClean="0"/>
              <a:pPr lvl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46AD903-1A79-4B84-81EF-FD6CBD3FDB6D}" type="datetimeFigureOut">
              <a:rPr lang="pl-PL" smtClean="0"/>
              <a:pPr/>
              <a:t>2020-12-17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759F0B-2A1A-42DA-8853-802F4D1FC26C}" type="slidenum">
              <a:rPr lang="pl-PL" smtClean="0"/>
              <a:pPr lvl="0"/>
              <a:t>‹#›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D903-1A79-4B84-81EF-FD6CBD3FDB6D}" type="datetimeFigureOut">
              <a:rPr lang="pl-PL" smtClean="0"/>
              <a:pPr/>
              <a:t>2020-12-17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ymbol zastępczy zawartości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6" name="Symbol zastępczy zawartości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 lvl="0"/>
            <a:fld id="{4A759F0B-2A1A-42DA-8853-802F4D1FC26C}" type="slidenum">
              <a:rPr lang="pl-PL" smtClean="0"/>
              <a:pPr lvl="0"/>
              <a:t>‹#›</a:t>
            </a:fld>
            <a:endParaRPr lang="pl-PL"/>
          </a:p>
        </p:txBody>
      </p:sp>
      <p:sp>
        <p:nvSpPr>
          <p:cNvPr id="23" name="Tytuł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D903-1A79-4B84-81EF-FD6CBD3FDB6D}" type="datetimeFigureOut">
              <a:rPr lang="pl-PL" smtClean="0"/>
              <a:pPr/>
              <a:t>2020-12-17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pPr lvl="0"/>
            <a:fld id="{38F431A3-3EBB-4AB5-8E59-372F000F300B}" type="slidenum">
              <a:rPr lang="pl-PL" smtClean="0"/>
              <a:pPr lvl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D903-1A79-4B84-81EF-FD6CBD3FDB6D}" type="datetimeFigureOut">
              <a:rPr lang="pl-PL" smtClean="0"/>
              <a:pPr/>
              <a:t>2020-12-17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78E3AF5-05E2-481C-98E7-EB0D7A27D8F3}" type="slidenum">
              <a:rPr lang="pl-PL" smtClean="0"/>
              <a:pPr lvl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ymbol zastępczy zawartości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lvl="0"/>
            <a:fld id="{BA891CEC-EFFA-4117-9686-ABF9A62C9357}" type="slidenum">
              <a:rPr lang="pl-PL" smtClean="0"/>
              <a:pPr lvl="0"/>
              <a:t>‹#›</a:t>
            </a:fld>
            <a:endParaRPr lang="pl-PL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AD903-1A79-4B84-81EF-FD6CBD3FDB6D}" type="datetimeFigureOut">
              <a:rPr lang="pl-PL" smtClean="0"/>
              <a:pPr/>
              <a:t>2020-12-17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Łącznik prosty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 lvl="0"/>
            <a:fld id="{71DD7DAA-8377-40CF-AD98-FF82473F8811}" type="slidenum">
              <a:rPr lang="pl-PL" smtClean="0"/>
              <a:pPr lvl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46AD903-1A79-4B84-81EF-FD6CBD3FDB6D}" type="datetimeFigureOut">
              <a:rPr lang="pl-PL" smtClean="0"/>
              <a:pPr/>
              <a:t>2020-12-17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46AD903-1A79-4B84-81EF-FD6CBD3FDB6D}" type="datetimeFigureOut">
              <a:rPr lang="pl-PL" smtClean="0"/>
              <a:pPr/>
              <a:t>2020-12-17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lvl="0"/>
            <a:fld id="{4A759F0B-2A1A-42DA-8853-802F4D1FC26C}" type="slidenum">
              <a:rPr lang="pl-PL" smtClean="0"/>
              <a:pPr lvl="0"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6" y="0"/>
            <a:ext cx="9142564" cy="6858000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3" name="Tytuł 1"/>
          <p:cNvSpPr txBox="1">
            <a:spLocks noGrp="1"/>
          </p:cNvSpPr>
          <p:nvPr>
            <p:ph type="ctrTitle"/>
          </p:nvPr>
        </p:nvSpPr>
        <p:spPr>
          <a:xfrm>
            <a:off x="718562" y="1404143"/>
            <a:ext cx="8033762" cy="4743861"/>
          </a:xfrm>
        </p:spPr>
        <p:txBody>
          <a:bodyPr/>
          <a:lstStyle/>
          <a:p>
            <a:r>
              <a:rPr lang="pl-PL" dirty="0" smtClean="0"/>
              <a:t>Wojewódzka i Miejska Biblioteka Publiczna</a:t>
            </a:r>
            <a:br>
              <a:rPr lang="pl-PL" dirty="0" smtClean="0"/>
            </a:br>
            <a:r>
              <a:rPr lang="pl-PL" dirty="0" smtClean="0"/>
              <a:t> im. Josepha Conrada Korzeniowskiego </a:t>
            </a:r>
            <a:br>
              <a:rPr lang="pl-PL" dirty="0" smtClean="0"/>
            </a:br>
            <a:r>
              <a:rPr lang="pl-PL" dirty="0" smtClean="0"/>
              <a:t>w Gdańsku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Wydarzenia stałe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2000" dirty="0" smtClean="0"/>
              <a:t>Narodowe Czytanie </a:t>
            </a:r>
          </a:p>
          <a:p>
            <a:pPr algn="ctr">
              <a:buNone/>
            </a:pPr>
            <a:r>
              <a:rPr lang="pl-PL" sz="2000" dirty="0" err="1" smtClean="0"/>
              <a:t>Jamark</a:t>
            </a:r>
            <a:r>
              <a:rPr lang="pl-PL" sz="2000" dirty="0" smtClean="0"/>
              <a:t> </a:t>
            </a:r>
            <a:r>
              <a:rPr lang="pl-PL" sz="2000" dirty="0" err="1" smtClean="0"/>
              <a:t>św</a:t>
            </a:r>
            <a:r>
              <a:rPr lang="pl-PL" sz="2000" dirty="0" smtClean="0"/>
              <a:t>. Dominika: </a:t>
            </a:r>
            <a:r>
              <a:rPr lang="pl-PL" sz="2000" i="1" dirty="0" smtClean="0"/>
              <a:t>Poczytaj mi Tato</a:t>
            </a:r>
          </a:p>
          <a:p>
            <a:pPr algn="ctr">
              <a:buNone/>
            </a:pPr>
            <a:r>
              <a:rPr lang="pl-PL" sz="2000" dirty="0" smtClean="0"/>
              <a:t>Gdańskie Targi Książki</a:t>
            </a:r>
          </a:p>
          <a:p>
            <a:pPr algn="ctr">
              <a:buNone/>
            </a:pPr>
            <a:r>
              <a:rPr lang="pl-PL" sz="2000" dirty="0" smtClean="0"/>
              <a:t>Afera Kryminalna</a:t>
            </a:r>
          </a:p>
          <a:p>
            <a:pPr algn="ctr">
              <a:buNone/>
            </a:pPr>
            <a:r>
              <a:rPr lang="pl-PL" sz="2000" dirty="0" smtClean="0"/>
              <a:t>Zaczytane Maluchy</a:t>
            </a:r>
          </a:p>
          <a:p>
            <a:pPr algn="ctr">
              <a:buNone/>
            </a:pPr>
            <a:r>
              <a:rPr lang="pl-PL" sz="2000" dirty="0" err="1" smtClean="0"/>
              <a:t>Zabookowani</a:t>
            </a:r>
            <a:endParaRPr lang="pl-PL" sz="2000" dirty="0" smtClean="0"/>
          </a:p>
          <a:p>
            <a:pPr algn="ctr">
              <a:buNone/>
            </a:pPr>
            <a:r>
              <a:rPr lang="pl-PL" sz="2000" dirty="0" err="1" smtClean="0"/>
              <a:t>BookRoom</a:t>
            </a:r>
            <a:endParaRPr lang="pl-PL" sz="2000" dirty="0" smtClean="0"/>
          </a:p>
          <a:p>
            <a:pPr algn="ctr">
              <a:buNone/>
            </a:pPr>
            <a:r>
              <a:rPr lang="pl-PL" sz="2000" dirty="0" smtClean="0"/>
              <a:t>Książka GO!</a:t>
            </a:r>
          </a:p>
          <a:p>
            <a:pPr algn="ctr">
              <a:buNone/>
            </a:pPr>
            <a:r>
              <a:rPr lang="pl-PL" sz="2000" dirty="0" smtClean="0"/>
              <a:t>Gdańskie Spotkania Komiksowe GDAK</a:t>
            </a:r>
          </a:p>
          <a:p>
            <a:pPr algn="ctr">
              <a:buNone/>
            </a:pPr>
            <a:r>
              <a:rPr lang="pl-PL" sz="2000" dirty="0" smtClean="0"/>
              <a:t>Biblioteka na plaży</a:t>
            </a:r>
          </a:p>
          <a:p>
            <a:pPr algn="ctr">
              <a:buNone/>
            </a:pPr>
            <a:r>
              <a:rPr lang="pl-PL" sz="2000" dirty="0" smtClean="0"/>
              <a:t>Dyskusyjne Kluby Książki</a:t>
            </a:r>
          </a:p>
          <a:p>
            <a:pPr algn="ctr">
              <a:buNone/>
            </a:pPr>
            <a:r>
              <a:rPr lang="pl-PL" sz="2000" dirty="0" smtClean="0"/>
              <a:t>Maratony Czytelnicze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Narodowe Czytanie 2019</a:t>
            </a:r>
            <a:endParaRPr lang="pl-PL" dirty="0"/>
          </a:p>
        </p:txBody>
      </p:sp>
      <p:pic>
        <p:nvPicPr>
          <p:cNvPr id="4" name="Symbol zastępczy zawartości 3" descr="C:\Users\orczykowska_bozena\Desktop\41257838_1841016195935669_5353931657952886784_n[1].jpg"/>
          <p:cNvPicPr>
            <a:picLocks noGrp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15616" y="1700808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Pomorskie Targi Książki 2019</a:t>
            </a:r>
            <a:endParaRPr lang="pl-PL" dirty="0"/>
          </a:p>
        </p:txBody>
      </p:sp>
      <p:pic>
        <p:nvPicPr>
          <p:cNvPr id="4" name="grafika19"/>
          <p:cNvPicPr>
            <a:picLocks noGrp="1"/>
          </p:cNvPicPr>
          <p:nvPr>
            <p:ph sz="quarter" idx="1"/>
          </p:nvPr>
        </p:nvPicPr>
        <p:blipFill>
          <a:blip r:embed="rId2" cstate="print">
            <a:alphaModFix/>
            <a:lum/>
          </a:blip>
          <a:stretch>
            <a:fillRect/>
          </a:stretch>
        </p:blipFill>
        <p:spPr>
          <a:xfrm>
            <a:off x="2195736" y="1700808"/>
            <a:ext cx="4581545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Afera Kryminalna 2019</a:t>
            </a:r>
            <a:endParaRPr lang="pl-PL" dirty="0"/>
          </a:p>
        </p:txBody>
      </p:sp>
      <p:pic>
        <p:nvPicPr>
          <p:cNvPr id="4" name="grafika18"/>
          <p:cNvPicPr>
            <a:picLocks noGrp="1"/>
          </p:cNvPicPr>
          <p:nvPr>
            <p:ph sz="quarter" idx="1"/>
          </p:nvPr>
        </p:nvPicPr>
        <p:blipFill>
          <a:blip r:embed="rId2" cstate="print">
            <a:alphaModFix/>
            <a:lum/>
          </a:blip>
          <a:stretch>
            <a:fillRect/>
          </a:stretch>
        </p:blipFill>
        <p:spPr>
          <a:xfrm>
            <a:off x="1619672" y="1772816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Afera Kryminalna 2018 z </a:t>
            </a:r>
            <a:r>
              <a:rPr lang="pl-PL" dirty="0" err="1" smtClean="0"/>
              <a:t>Tess</a:t>
            </a:r>
            <a:r>
              <a:rPr lang="pl-PL" dirty="0" smtClean="0"/>
              <a:t> </a:t>
            </a:r>
            <a:r>
              <a:rPr lang="pl-PL" dirty="0" err="1" smtClean="0"/>
              <a:t>Gerritsen</a:t>
            </a:r>
            <a:endParaRPr lang="pl-PL" dirty="0"/>
          </a:p>
        </p:txBody>
      </p:sp>
      <p:pic>
        <p:nvPicPr>
          <p:cNvPr id="4" name="Symbol zastępczy zawartości 3" descr="C:\Users\orczykowska_bozena\Desktop\43480517_1876335372403751_3249578818863628288_n[1]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87624" y="1700808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GDAK 2019</a:t>
            </a:r>
            <a:endParaRPr lang="pl-PL" dirty="0"/>
          </a:p>
        </p:txBody>
      </p:sp>
      <p:pic>
        <p:nvPicPr>
          <p:cNvPr id="4" name="grafika14"/>
          <p:cNvPicPr>
            <a:picLocks noGrp="1"/>
          </p:cNvPicPr>
          <p:nvPr>
            <p:ph sz="quarter" idx="1"/>
          </p:nvPr>
        </p:nvPicPr>
        <p:blipFill>
          <a:blip r:embed="rId2" cstate="print">
            <a:alphaModFix/>
            <a:lum/>
          </a:blip>
          <a:stretch>
            <a:fillRect/>
          </a:stretch>
        </p:blipFill>
        <p:spPr>
          <a:xfrm>
            <a:off x="323528" y="1844824"/>
            <a:ext cx="8504238" cy="4429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Zabookowani</a:t>
            </a:r>
            <a:r>
              <a:rPr lang="pl-PL" dirty="0" smtClean="0"/>
              <a:t> 2019</a:t>
            </a:r>
            <a:endParaRPr lang="pl-PL" dirty="0"/>
          </a:p>
        </p:txBody>
      </p:sp>
      <p:pic>
        <p:nvPicPr>
          <p:cNvPr id="4" name="Symbol zastępczy zawartości 3" descr="C:\Users\orczykowska_bozena\Desktop\52407068_2062478890456064_4918697745398628352_n[1]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628800"/>
            <a:ext cx="3432189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Zaczytane maluchy </a:t>
            </a:r>
            <a:endParaRPr lang="pl-PL" dirty="0"/>
          </a:p>
        </p:txBody>
      </p:sp>
      <p:pic>
        <p:nvPicPr>
          <p:cNvPr id="4" name="Symbol zastępczy zawartości 3" descr="C:\Users\orczykowska_bozena\Desktop\49533932_2008542409183046_4521247927162634240_n[1]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700808"/>
            <a:ext cx="8504238" cy="446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Książka GO!</a:t>
            </a:r>
            <a:endParaRPr lang="pl-PL" dirty="0"/>
          </a:p>
        </p:txBody>
      </p:sp>
      <p:pic>
        <p:nvPicPr>
          <p:cNvPr id="4" name="grafika12"/>
          <p:cNvPicPr>
            <a:picLocks noGrp="1"/>
          </p:cNvPicPr>
          <p:nvPr>
            <p:ph sz="quarter" idx="1"/>
          </p:nvPr>
        </p:nvPicPr>
        <p:blipFill>
          <a:blip r:embed="rId2" cstate="print">
            <a:alphaModFix/>
            <a:lum/>
          </a:blip>
          <a:stretch>
            <a:fillRect/>
          </a:stretch>
        </p:blipFill>
        <p:spPr>
          <a:xfrm>
            <a:off x="1475656" y="173732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BookRoom</a:t>
            </a:r>
            <a:r>
              <a:rPr lang="pl-PL" dirty="0" smtClean="0"/>
              <a:t> 2019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3648" y="1772816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Organizator: Marszałek Województwa Pomorskiego w porozumieniu z Prezydentem Miasta Gdańska</a:t>
            </a:r>
          </a:p>
          <a:p>
            <a:r>
              <a:rPr lang="pl-PL" dirty="0" smtClean="0"/>
              <a:t>Budżet w ramach dotacji podmiotowej na 2021 rok : 18 299 100 PLN</a:t>
            </a:r>
          </a:p>
          <a:p>
            <a:r>
              <a:rPr lang="pl-PL" dirty="0" smtClean="0"/>
              <a:t>Zespół pracowniczy: 201 osób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BookRoom</a:t>
            </a:r>
            <a:r>
              <a:rPr lang="pl-PL" dirty="0" smtClean="0"/>
              <a:t> 2019</a:t>
            </a:r>
            <a:endParaRPr lang="pl-PL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15616" y="16288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na plaży 2019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31640" y="1700808"/>
            <a:ext cx="684658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na plaży 2019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9632" y="1772816"/>
            <a:ext cx="686254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C:\Users\orczykowska_bozena\Desktop\67645807_2337754212928529_2471297518961426432_n[1].png"/>
          <p:cNvPicPr>
            <a:picLocks noGrp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619672" y="16288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Tata mi czyta 2019</a:t>
            </a:r>
            <a:endParaRPr lang="pl-PL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3648" y="1700808"/>
            <a:ext cx="631528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Tata mi czyta 2019</a:t>
            </a: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9632" y="1700808"/>
            <a:ext cx="674212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Zbiory  2019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678 629 wol. książek </a:t>
            </a:r>
            <a:r>
              <a:rPr lang="pl-PL" dirty="0" err="1" smtClean="0"/>
              <a:t>czarnodrukowych</a:t>
            </a:r>
            <a:endParaRPr lang="pl-PL" dirty="0" smtClean="0"/>
          </a:p>
          <a:p>
            <a:pPr algn="ctr">
              <a:buNone/>
            </a:pPr>
            <a:r>
              <a:rPr lang="pl-PL" dirty="0" smtClean="0"/>
              <a:t>39 066 egzemplarzy multimediów</a:t>
            </a:r>
          </a:p>
          <a:p>
            <a:pPr algn="ctr">
              <a:buNone/>
            </a:pPr>
            <a:r>
              <a:rPr lang="pl-PL" dirty="0" smtClean="0"/>
              <a:t>120 tytułów czasopism</a:t>
            </a:r>
          </a:p>
          <a:p>
            <a:pPr algn="ctr">
              <a:buNone/>
            </a:pPr>
            <a:r>
              <a:rPr lang="pl-PL" dirty="0" smtClean="0"/>
              <a:t>Bałtycka Biblioteka Cyfrowa</a:t>
            </a:r>
          </a:p>
          <a:p>
            <a:pPr algn="ctr">
              <a:buNone/>
            </a:pPr>
            <a:r>
              <a:rPr lang="pl-PL" sz="2000" dirty="0" smtClean="0"/>
              <a:t>liczba odwiedzin w BBC 9 662 690</a:t>
            </a:r>
          </a:p>
          <a:p>
            <a:pPr algn="ctr">
              <a:buNone/>
            </a:pPr>
            <a:r>
              <a:rPr lang="pl-PL" dirty="0" smtClean="0"/>
              <a:t>Bibliografia Pomorza Gdańskiego i Środkowego</a:t>
            </a:r>
          </a:p>
          <a:p>
            <a:pPr algn="ctr">
              <a:buNone/>
            </a:pPr>
            <a:r>
              <a:rPr lang="pl-PL" sz="2000" dirty="0" smtClean="0"/>
              <a:t>liczba opisów 165 943</a:t>
            </a:r>
          </a:p>
          <a:p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Publikacje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400" i="1" dirty="0" smtClean="0"/>
              <a:t>Szklanki żydowskiej krwi </a:t>
            </a:r>
            <a:r>
              <a:rPr lang="pl-PL" sz="2400" dirty="0" smtClean="0"/>
              <a:t>Dariusza Filara</a:t>
            </a:r>
          </a:p>
          <a:p>
            <a:pPr>
              <a:buNone/>
            </a:pPr>
            <a:r>
              <a:rPr lang="pl-PL" sz="2400" dirty="0" smtClean="0"/>
              <a:t>(</a:t>
            </a:r>
            <a:r>
              <a:rPr lang="pl-PL" sz="2400" i="1" dirty="0" smtClean="0"/>
              <a:t>Nieznane) życie figuranta </a:t>
            </a:r>
            <a:r>
              <a:rPr lang="pl-PL" sz="2400" dirty="0" smtClean="0"/>
              <a:t>Lecha Bądkowskiego</a:t>
            </a:r>
          </a:p>
          <a:p>
            <a:pPr>
              <a:buNone/>
            </a:pPr>
            <a:r>
              <a:rPr lang="pl-PL" sz="2400" dirty="0" smtClean="0"/>
              <a:t>Sławiny </a:t>
            </a:r>
            <a:r>
              <a:rPr lang="pl-PL" sz="2400" dirty="0" err="1" smtClean="0"/>
              <a:t>Kosmulskiej</a:t>
            </a:r>
            <a:endParaRPr lang="pl-PL" sz="2400" dirty="0" smtClean="0"/>
          </a:p>
          <a:p>
            <a:pPr>
              <a:buNone/>
            </a:pPr>
            <a:r>
              <a:rPr lang="pl-PL" sz="2400" i="1" dirty="0" smtClean="0"/>
              <a:t>Komiks Fala Wolności. Opowieść o Lechu</a:t>
            </a:r>
          </a:p>
          <a:p>
            <a:pPr>
              <a:buNone/>
            </a:pPr>
            <a:r>
              <a:rPr lang="pl-PL" sz="2400" i="1" dirty="0" smtClean="0"/>
              <a:t>Bądkowskim </a:t>
            </a:r>
            <a:r>
              <a:rPr lang="pl-PL" sz="2400" dirty="0" smtClean="0"/>
              <a:t>Krzysztofa Budziejewskiego </a:t>
            </a:r>
          </a:p>
          <a:p>
            <a:pPr>
              <a:buNone/>
            </a:pPr>
            <a:r>
              <a:rPr lang="pl-PL" sz="2400" dirty="0" smtClean="0"/>
              <a:t>i Witolda Tkaczyka</a:t>
            </a:r>
          </a:p>
          <a:p>
            <a:pPr>
              <a:buNone/>
            </a:pPr>
            <a:r>
              <a:rPr lang="pl-PL" sz="2400" i="1" dirty="0" smtClean="0"/>
              <a:t>Gdański styczeń</a:t>
            </a:r>
          </a:p>
          <a:p>
            <a:pPr>
              <a:buNone/>
            </a:pPr>
            <a:r>
              <a:rPr lang="pl-PL" sz="2400" dirty="0" smtClean="0"/>
              <a:t>Hans </a:t>
            </a:r>
            <a:r>
              <a:rPr lang="pl-PL" sz="2400" i="1" dirty="0" smtClean="0"/>
              <a:t>Memling malarz tego drugiego</a:t>
            </a:r>
          </a:p>
          <a:p>
            <a:pPr>
              <a:buNone/>
            </a:pPr>
            <a:r>
              <a:rPr lang="pl-PL" sz="2400" i="1" dirty="0" smtClean="0"/>
              <a:t>renesansu </a:t>
            </a:r>
            <a:r>
              <a:rPr lang="pl-PL" sz="2400" dirty="0" smtClean="0"/>
              <a:t>Łukasza Pawlaka komiks</a:t>
            </a:r>
          </a:p>
          <a:p>
            <a:pPr>
              <a:buNone/>
            </a:pPr>
            <a:r>
              <a:rPr lang="pl-PL" sz="2400" dirty="0" smtClean="0"/>
              <a:t> i wiele innych…..</a:t>
            </a:r>
            <a:endParaRPr lang="pl-PL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Usługi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Metropolitalna Karta </a:t>
            </a:r>
            <a:r>
              <a:rPr lang="pl-PL" dirty="0" err="1" smtClean="0"/>
              <a:t>do</a:t>
            </a:r>
            <a:r>
              <a:rPr lang="pl-PL" dirty="0" smtClean="0"/>
              <a:t> Kultury</a:t>
            </a:r>
          </a:p>
          <a:p>
            <a:r>
              <a:rPr lang="pl-PL" dirty="0" smtClean="0"/>
              <a:t>Udostępnianie zbiorów</a:t>
            </a:r>
          </a:p>
          <a:p>
            <a:r>
              <a:rPr lang="pl-PL" dirty="0" smtClean="0"/>
              <a:t>Zapewnienie dostępu </a:t>
            </a:r>
            <a:r>
              <a:rPr lang="pl-PL" dirty="0" err="1" smtClean="0"/>
              <a:t>do</a:t>
            </a:r>
            <a:r>
              <a:rPr lang="pl-PL" dirty="0" smtClean="0"/>
              <a:t> </a:t>
            </a:r>
            <a:r>
              <a:rPr lang="pl-PL" dirty="0" err="1" smtClean="0"/>
              <a:t>e-booków</a:t>
            </a:r>
            <a:endParaRPr lang="pl-PL" dirty="0" smtClean="0"/>
          </a:p>
          <a:p>
            <a:r>
              <a:rPr lang="pl-PL" dirty="0" smtClean="0"/>
              <a:t>Promocja </a:t>
            </a:r>
            <a:r>
              <a:rPr lang="pl-PL" dirty="0" err="1" smtClean="0"/>
              <a:t>literatury</a:t>
            </a:r>
            <a:r>
              <a:rPr lang="pl-PL" dirty="0" smtClean="0"/>
              <a:t> i kultury regionu</a:t>
            </a:r>
          </a:p>
          <a:p>
            <a:r>
              <a:rPr lang="pl-PL" dirty="0" smtClean="0"/>
              <a:t>Organizowanie wydarzeń kulturalnych</a:t>
            </a:r>
          </a:p>
          <a:p>
            <a:r>
              <a:rPr lang="pl-PL" dirty="0" smtClean="0"/>
              <a:t>Wspomaganie szkół i przedszkoli w procesie dydaktycznym</a:t>
            </a:r>
          </a:p>
          <a:p>
            <a:r>
              <a:rPr lang="pl-PL" dirty="0" smtClean="0"/>
              <a:t>Szkolenia dla bibliotekarzy województwa pomorskiego</a:t>
            </a:r>
          </a:p>
          <a:p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</a:t>
            </a:r>
            <a:r>
              <a:rPr lang="pl-PL" dirty="0" err="1" smtClean="0"/>
              <a:t>on-line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>
          <a:xfrm>
            <a:off x="467544" y="1700808"/>
            <a:ext cx="8229600" cy="4525959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sz="2800" dirty="0" smtClean="0"/>
          </a:p>
          <a:p>
            <a:pPr algn="ctr">
              <a:buNone/>
            </a:pPr>
            <a:r>
              <a:rPr lang="pl-PL" sz="2800" dirty="0" smtClean="0"/>
              <a:t>#</a:t>
            </a:r>
            <a:r>
              <a:rPr lang="pl-PL" sz="2800" dirty="0" err="1" smtClean="0"/>
              <a:t>gdanskczyta</a:t>
            </a:r>
            <a:endParaRPr lang="pl-PL" sz="2800" dirty="0" smtClean="0"/>
          </a:p>
          <a:p>
            <a:pPr algn="ctr">
              <a:buNone/>
            </a:pPr>
            <a:r>
              <a:rPr lang="pl-PL" sz="2800" dirty="0" smtClean="0"/>
              <a:t>#</a:t>
            </a:r>
            <a:r>
              <a:rPr lang="pl-PL" sz="2800" dirty="0" err="1" smtClean="0"/>
              <a:t>chodzedobiblioteki</a:t>
            </a:r>
            <a:endParaRPr lang="pl-PL" sz="2800" dirty="0" smtClean="0"/>
          </a:p>
          <a:p>
            <a:pPr algn="ctr">
              <a:buNone/>
            </a:pPr>
            <a:r>
              <a:rPr lang="pl-PL" sz="2800" dirty="0" smtClean="0"/>
              <a:t>Wideo spotkania</a:t>
            </a:r>
          </a:p>
          <a:p>
            <a:pPr algn="ctr">
              <a:buNone/>
            </a:pPr>
            <a:r>
              <a:rPr lang="pl-PL" sz="2800" dirty="0" smtClean="0"/>
              <a:t>DKK </a:t>
            </a:r>
            <a:r>
              <a:rPr lang="pl-PL" sz="2800" dirty="0" err="1" smtClean="0"/>
              <a:t>on-line</a:t>
            </a:r>
            <a:endParaRPr lang="pl-PL" sz="2800" dirty="0" smtClean="0"/>
          </a:p>
          <a:p>
            <a:pPr algn="ctr">
              <a:buNone/>
            </a:pPr>
            <a:r>
              <a:rPr lang="pl-PL" sz="2800" dirty="0" smtClean="0"/>
              <a:t>Bałtycka Biblioteka Cyfrowa</a:t>
            </a:r>
          </a:p>
          <a:p>
            <a:pPr algn="ctr">
              <a:buNone/>
            </a:pPr>
            <a:r>
              <a:rPr lang="pl-PL" sz="2800" dirty="0" err="1" smtClean="0"/>
              <a:t>Academica</a:t>
            </a:r>
            <a:endParaRPr lang="pl-PL" sz="2800" dirty="0" smtClean="0"/>
          </a:p>
          <a:p>
            <a:pPr algn="ctr">
              <a:buNone/>
            </a:pPr>
            <a:r>
              <a:rPr lang="pl-PL" sz="2800" dirty="0" err="1" smtClean="0"/>
              <a:t>Polona</a:t>
            </a:r>
            <a:endParaRPr lang="pl-PL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2019 rok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30 filii na terenie Gdańska</a:t>
            </a:r>
          </a:p>
          <a:p>
            <a:pPr algn="ctr">
              <a:buNone/>
            </a:pPr>
            <a:r>
              <a:rPr lang="pl-PL" dirty="0" smtClean="0"/>
              <a:t>16 po gruntownym remoncie</a:t>
            </a:r>
          </a:p>
          <a:p>
            <a:pPr algn="ctr">
              <a:buNone/>
            </a:pPr>
            <a:r>
              <a:rPr lang="pl-PL" dirty="0" smtClean="0"/>
              <a:t>119 350 czytelników</a:t>
            </a:r>
          </a:p>
          <a:p>
            <a:pPr algn="ctr">
              <a:buNone/>
            </a:pPr>
            <a:r>
              <a:rPr lang="pl-PL" dirty="0" smtClean="0"/>
              <a:t>25,49 czytelników na 100 mieszkańców</a:t>
            </a:r>
          </a:p>
          <a:p>
            <a:pPr algn="ctr">
              <a:buNone/>
            </a:pPr>
            <a:r>
              <a:rPr lang="pl-PL" dirty="0" smtClean="0"/>
              <a:t>1 142 649 odwiedzin w bibliotece</a:t>
            </a:r>
          </a:p>
          <a:p>
            <a:pPr algn="ctr">
              <a:buNone/>
            </a:pPr>
            <a:r>
              <a:rPr lang="pl-PL" dirty="0" smtClean="0"/>
              <a:t>1 613 801 wypożyczeń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Nagrody literackie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Pomorska Nagroda Literacka</a:t>
            </a:r>
          </a:p>
          <a:p>
            <a:pPr algn="ctr">
              <a:buNone/>
            </a:pPr>
            <a:r>
              <a:rPr lang="pl-PL" dirty="0" err="1" smtClean="0"/>
              <a:t>od</a:t>
            </a:r>
            <a:r>
              <a:rPr lang="pl-PL" dirty="0" smtClean="0"/>
              <a:t> 2018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Gdański Konkurs Literacki im. Bolesława </a:t>
            </a:r>
            <a:r>
              <a:rPr lang="pl-PL" dirty="0" err="1" smtClean="0"/>
              <a:t>Faca</a:t>
            </a:r>
            <a:endParaRPr lang="pl-PL" dirty="0" smtClean="0"/>
          </a:p>
          <a:p>
            <a:pPr algn="ctr">
              <a:buNone/>
            </a:pPr>
            <a:r>
              <a:rPr lang="pl-PL" dirty="0" err="1" smtClean="0"/>
              <a:t>od</a:t>
            </a:r>
            <a:r>
              <a:rPr lang="pl-PL" dirty="0" smtClean="0"/>
              <a:t> 2020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Gala Pomorskiej Nagrody Literackiej 2019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16832"/>
            <a:ext cx="702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Gala Pomorskiej Nagrody Literackiej 2019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2"/>
            <a:ext cx="756000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Partnerstwo i współpraca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sz="2800" dirty="0" smtClean="0"/>
              <a:t>Ministerstwo Kultury i Dziedzictwa Narodowego</a:t>
            </a:r>
          </a:p>
          <a:p>
            <a:r>
              <a:rPr lang="pl-PL" sz="2800" dirty="0" smtClean="0"/>
              <a:t>Instytut Książki</a:t>
            </a:r>
          </a:p>
          <a:p>
            <a:r>
              <a:rPr lang="pl-PL" sz="2800" dirty="0" smtClean="0"/>
              <a:t>Biblioteka Hanzeatycka w </a:t>
            </a:r>
            <a:r>
              <a:rPr lang="pl-PL" sz="2800" dirty="0" err="1" smtClean="0"/>
              <a:t>Tikhvinie</a:t>
            </a:r>
            <a:endParaRPr lang="pl-PL" sz="2800" dirty="0" smtClean="0"/>
          </a:p>
          <a:p>
            <a:r>
              <a:rPr lang="pl-PL" sz="2800" dirty="0" err="1" smtClean="0"/>
              <a:t>Shanghaj</a:t>
            </a:r>
            <a:r>
              <a:rPr lang="pl-PL" sz="2800" dirty="0" smtClean="0"/>
              <a:t> </a:t>
            </a:r>
            <a:r>
              <a:rPr lang="pl-PL" sz="2800" dirty="0" err="1" smtClean="0"/>
              <a:t>Library</a:t>
            </a:r>
            <a:endParaRPr lang="pl-PL" sz="2800" dirty="0" smtClean="0"/>
          </a:p>
          <a:p>
            <a:r>
              <a:rPr lang="pl-PL" sz="2800" dirty="0" smtClean="0"/>
              <a:t>Instytut Kultury Miejskiej</a:t>
            </a:r>
          </a:p>
          <a:p>
            <a:r>
              <a:rPr lang="pl-PL" sz="2800" dirty="0" smtClean="0"/>
              <a:t>Europejskie Centrum Solidarności</a:t>
            </a:r>
          </a:p>
          <a:p>
            <a:r>
              <a:rPr lang="pl-PL" sz="2800" dirty="0" smtClean="0"/>
              <a:t>Nadbałtyckie Centrum Kultury</a:t>
            </a:r>
          </a:p>
          <a:p>
            <a:r>
              <a:rPr lang="pl-PL" sz="2800" dirty="0" smtClean="0"/>
              <a:t>Sztuka Wyboru </a:t>
            </a:r>
          </a:p>
          <a:p>
            <a:r>
              <a:rPr lang="pl-PL" sz="2800" dirty="0" smtClean="0"/>
              <a:t>Zrzeszenie Kaszubsko- Pomorskie</a:t>
            </a:r>
          </a:p>
          <a:p>
            <a:r>
              <a:rPr lang="pl-PL" sz="2800" dirty="0" smtClean="0"/>
              <a:t>Centrum Wsparcia Imigrantów i Imigrantek</a:t>
            </a:r>
          </a:p>
          <a:p>
            <a:r>
              <a:rPr lang="pl-PL" sz="2800" dirty="0" smtClean="0"/>
              <a:t>Rady Dzielnic</a:t>
            </a:r>
          </a:p>
          <a:p>
            <a:r>
              <a:rPr lang="pl-PL" sz="2800" dirty="0" smtClean="0"/>
              <a:t>szkoły</a:t>
            </a:r>
          </a:p>
          <a:p>
            <a:r>
              <a:rPr lang="pl-PL" sz="2800" dirty="0" smtClean="0"/>
              <a:t>przedszkola</a:t>
            </a:r>
          </a:p>
          <a:p>
            <a:r>
              <a:rPr lang="pl-PL" sz="2800" dirty="0" err="1" smtClean="0"/>
              <a:t>biblioteki</a:t>
            </a:r>
            <a:r>
              <a:rPr lang="pl-PL" sz="2800" dirty="0" smtClean="0"/>
              <a:t> </a:t>
            </a:r>
            <a:r>
              <a:rPr lang="pl-PL" sz="2800" dirty="0" err="1" smtClean="0"/>
              <a:t>publiczne</a:t>
            </a:r>
            <a:r>
              <a:rPr lang="pl-PL" sz="2800" dirty="0" smtClean="0"/>
              <a:t> i samorządy województwa pomorskiego</a:t>
            </a:r>
          </a:p>
          <a:p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pl-PL" dirty="0" smtClean="0"/>
          </a:p>
          <a:p>
            <a:pPr algn="ctr">
              <a:buNone/>
            </a:pPr>
            <a:r>
              <a:rPr lang="pl-PL" sz="6000" dirty="0" smtClean="0"/>
              <a:t>Rozwój </a:t>
            </a:r>
            <a:r>
              <a:rPr lang="pl-PL" sz="6000" dirty="0" err="1" smtClean="0"/>
              <a:t>sieci</a:t>
            </a:r>
            <a:r>
              <a:rPr lang="pl-PL" sz="6000" dirty="0" smtClean="0"/>
              <a:t> bibliotek</a:t>
            </a:r>
          </a:p>
          <a:p>
            <a:pPr algn="ctr">
              <a:buNone/>
            </a:pPr>
            <a:r>
              <a:rPr lang="pl-PL" sz="6000" dirty="0" smtClean="0"/>
              <a:t>Gdańska</a:t>
            </a:r>
          </a:p>
          <a:p>
            <a:pPr algn="ctr">
              <a:buNone/>
            </a:pPr>
            <a:r>
              <a:rPr lang="pl-PL" sz="6000" dirty="0" smtClean="0"/>
              <a:t> i poprawa infrastruktury</a:t>
            </a:r>
            <a:endParaRPr lang="pl-PL" sz="6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Filia Gdańska 2006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0808"/>
            <a:ext cx="7017807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Filia Gdańska 2006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28800"/>
            <a:ext cx="7017807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Manhattan 2012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829971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Manhattan 2012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828777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Portowa 2012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9320"/>
            <a:ext cx="7017807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#</a:t>
            </a:r>
            <a:r>
              <a:rPr lang="pl-PL" dirty="0" err="1" smtClean="0"/>
              <a:t>czasnabiblioteki</a:t>
            </a:r>
            <a:r>
              <a:rPr lang="pl-PL" dirty="0" smtClean="0"/>
              <a:t>     Strategia 2020-2030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pl-PL" b="1" dirty="0" smtClean="0"/>
          </a:p>
          <a:p>
            <a:pPr>
              <a:buNone/>
            </a:pPr>
            <a:r>
              <a:rPr lang="pl-PL" b="1" dirty="0" smtClean="0"/>
              <a:t>Cele strategiczne:</a:t>
            </a:r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otwarta wspólnota </a:t>
            </a:r>
            <a:r>
              <a:rPr lang="pl-PL" dirty="0" err="1" smtClean="0"/>
              <a:t>regionalna</a:t>
            </a:r>
            <a:endParaRPr lang="pl-PL" dirty="0" smtClean="0"/>
          </a:p>
          <a:p>
            <a:pPr algn="ctr">
              <a:buNone/>
            </a:pPr>
            <a:r>
              <a:rPr lang="pl-PL" dirty="0" smtClean="0"/>
              <a:t>wrażliwość społeczna </a:t>
            </a:r>
          </a:p>
          <a:p>
            <a:pPr algn="ctr">
              <a:buNone/>
            </a:pPr>
            <a:r>
              <a:rPr lang="pl-PL" dirty="0" smtClean="0"/>
              <a:t>kapitał społeczny </a:t>
            </a:r>
          </a:p>
          <a:p>
            <a:pPr algn="ctr">
              <a:buNone/>
            </a:pPr>
            <a:r>
              <a:rPr lang="pl-PL" dirty="0" smtClean="0"/>
              <a:t>oferta czasu wolnego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Portowa 2012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00808"/>
            <a:ext cx="7428571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na Fali 2013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702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Biblioteka na Fali 2013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16832"/>
            <a:ext cx="648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Kokoszki 2014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801856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Kokoszki 2014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88840"/>
            <a:ext cx="774020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pod Żółwiem 2015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7377339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pod Żółwiem 2015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8121476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Biblioteka pod Kotem i Myszą 2015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060848"/>
            <a:ext cx="768163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Biblioteka pod Kotem i Myszą 2015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16832"/>
            <a:ext cx="768163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na Strzyży 2016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orczykowska_bozena\Desktop\Strzyża foty\PA091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060848"/>
            <a:ext cx="7681638" cy="43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Strategia 2020-2030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b="1" dirty="0" smtClean="0"/>
              <a:t>Zmiana infrastruktury:</a:t>
            </a:r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r>
              <a:rPr lang="pl-PL" sz="2800" dirty="0" smtClean="0"/>
              <a:t>modernizacja istniejących filii bibliotecznych w celu stworzenia spójnej </a:t>
            </a:r>
            <a:r>
              <a:rPr lang="pl-PL" sz="2800" dirty="0" err="1" smtClean="0"/>
              <a:t>sieci</a:t>
            </a:r>
            <a:r>
              <a:rPr lang="pl-PL" sz="2800" dirty="0" smtClean="0"/>
              <a:t> bibliotecznej, służącej społecznościom lokalnym </a:t>
            </a:r>
          </a:p>
          <a:p>
            <a:pPr algn="ctr">
              <a:buNone/>
            </a:pPr>
            <a:endParaRPr lang="pl-PL" sz="2800" dirty="0" smtClean="0"/>
          </a:p>
          <a:p>
            <a:pPr algn="ctr">
              <a:buNone/>
            </a:pPr>
            <a:r>
              <a:rPr lang="pl-PL" sz="2800" dirty="0" smtClean="0"/>
              <a:t>utworzenie nowych placówek bibliotecznych w dzielnicach, w których nie </a:t>
            </a:r>
            <a:r>
              <a:rPr lang="pl-PL" sz="2800" dirty="0" err="1" smtClean="0"/>
              <a:t>ma</a:t>
            </a:r>
            <a:r>
              <a:rPr lang="pl-PL" sz="2800" dirty="0" smtClean="0"/>
              <a:t> tego typu instytucji kultury </a:t>
            </a:r>
          </a:p>
          <a:p>
            <a:pPr algn="ctr">
              <a:buNone/>
            </a:pPr>
            <a:endParaRPr lang="pl-PL" sz="2800" dirty="0" smtClean="0"/>
          </a:p>
          <a:p>
            <a:pPr algn="ctr">
              <a:buNone/>
            </a:pPr>
            <a:r>
              <a:rPr lang="pl-PL" sz="2800" dirty="0" smtClean="0"/>
              <a:t>budowa nowej siedziby głównej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na Strzyży 2016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C:\Users\orczykowska_bozena\Desktop\Strzyża foty\PA091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7681638" cy="43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Oliwska 2018</a:t>
            </a:r>
            <a:endParaRPr lang="pl-PL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1772816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Oliwska 2018</a:t>
            </a: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1844824"/>
            <a:ext cx="812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Kolonia 2018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orczykowska_bozena\Desktop\Kolonia foty\IMG_0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0" y="-9272588"/>
            <a:ext cx="6479190" cy="4320000"/>
          </a:xfrm>
          <a:prstGeom prst="rect">
            <a:avLst/>
          </a:prstGeom>
          <a:noFill/>
        </p:spPr>
      </p:pic>
      <p:pic>
        <p:nvPicPr>
          <p:cNvPr id="3075" name="Picture 3" descr="C:\Users\orczykowska_bozena\Desktop\Kolonia foty\IMG_0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0" y="-9272588"/>
            <a:ext cx="6479190" cy="4320000"/>
          </a:xfrm>
          <a:prstGeom prst="rect">
            <a:avLst/>
          </a:prstGeom>
          <a:noFill/>
        </p:spPr>
      </p:pic>
      <p:pic>
        <p:nvPicPr>
          <p:cNvPr id="3076" name="Picture 4" descr="C:\Users\orczykowska_bozena\Desktop\Kolonia foty\IMG_0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478000" y="-9272588"/>
            <a:ext cx="10798650" cy="7200000"/>
          </a:xfrm>
          <a:prstGeom prst="rect">
            <a:avLst/>
          </a:prstGeom>
          <a:noFill/>
        </p:spPr>
      </p:pic>
      <p:pic>
        <p:nvPicPr>
          <p:cNvPr id="2050" name="Picture 2" descr="C:\Users\orczykowska_bozena\Desktop\Kolonia foty\Biblio Kolonia-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988840"/>
            <a:ext cx="7502501" cy="43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Kolonia 2018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88840"/>
            <a:ext cx="647919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Lawendowa 2019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544727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Lawendowa 2019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702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Brzeźno 2020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44824"/>
            <a:ext cx="704575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Brzeźno 2020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916832"/>
            <a:ext cx="704575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Morenowa 2020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17571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Ostatnie remonty 2019-2020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pPr algn="ctr">
              <a:buNone/>
            </a:pPr>
            <a:r>
              <a:rPr lang="pl-PL" dirty="0" smtClean="0"/>
              <a:t>Biblioteka Lawendowa</a:t>
            </a:r>
          </a:p>
          <a:p>
            <a:pPr algn="ctr">
              <a:buNone/>
            </a:pPr>
            <a:r>
              <a:rPr lang="pl-PL" dirty="0" smtClean="0"/>
              <a:t>Biblioteka Morenowa</a:t>
            </a:r>
          </a:p>
          <a:p>
            <a:pPr algn="ctr">
              <a:buNone/>
            </a:pPr>
            <a:r>
              <a:rPr lang="pl-PL" dirty="0" smtClean="0"/>
              <a:t>Biblioteka na Chełmie</a:t>
            </a:r>
          </a:p>
          <a:p>
            <a:pPr algn="ctr">
              <a:buNone/>
            </a:pPr>
            <a:r>
              <a:rPr lang="pl-PL" dirty="0" smtClean="0"/>
              <a:t>siedziba Biblioteki Głównej</a:t>
            </a:r>
          </a:p>
          <a:p>
            <a:pPr algn="ctr">
              <a:buNone/>
            </a:pPr>
            <a:r>
              <a:rPr lang="pl-PL" dirty="0" smtClean="0"/>
              <a:t>Biblioteka Oliwska 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Morenowa 2020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00808"/>
            <a:ext cx="7020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>
              <a:buNone/>
            </a:pPr>
            <a:r>
              <a:rPr lang="pl-PL" dirty="0" smtClean="0"/>
              <a:t>				Przygotowała </a:t>
            </a:r>
          </a:p>
          <a:p>
            <a:pPr>
              <a:buNone/>
            </a:pPr>
            <a:r>
              <a:rPr lang="pl-PL" dirty="0" smtClean="0"/>
              <a:t>				Bożena Orczykowska</a:t>
            </a:r>
          </a:p>
          <a:p>
            <a:pPr>
              <a:buNone/>
            </a:pPr>
            <a:r>
              <a:rPr lang="pl-PL" dirty="0" smtClean="0"/>
              <a:t>				Zastępca Dyrektora ds. merytorycznych</a:t>
            </a:r>
          </a:p>
          <a:p>
            <a:pPr>
              <a:buNone/>
            </a:pPr>
            <a:r>
              <a:rPr lang="pl-PL" dirty="0" smtClean="0"/>
              <a:t>				WiMBP w Gdańsku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Najbliższe remonty  i  </a:t>
            </a:r>
            <a:r>
              <a:rPr lang="pl-PL" dirty="0" err="1" smtClean="0"/>
              <a:t>inwestycje</a:t>
            </a:r>
            <a:r>
              <a:rPr lang="pl-PL" dirty="0" smtClean="0"/>
              <a:t>  2021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American Corner</a:t>
            </a:r>
          </a:p>
          <a:p>
            <a:pPr algn="ctr">
              <a:buNone/>
            </a:pPr>
            <a:r>
              <a:rPr lang="pl-PL" dirty="0" smtClean="0"/>
              <a:t>Ratusz Oruński</a:t>
            </a:r>
          </a:p>
          <a:p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Rozwój </a:t>
            </a:r>
            <a:r>
              <a:rPr lang="pl-PL" dirty="0" err="1" smtClean="0"/>
              <a:t>sieci</a:t>
            </a:r>
            <a:r>
              <a:rPr lang="pl-PL" dirty="0" smtClean="0"/>
              <a:t> bibliotek w Gdańsku 2020-2030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Biblioteka Dolne Miasto</a:t>
            </a:r>
          </a:p>
          <a:p>
            <a:r>
              <a:rPr lang="pl-PL" sz="2800" dirty="0" smtClean="0"/>
              <a:t>Biblioteka Osowa</a:t>
            </a:r>
          </a:p>
          <a:p>
            <a:r>
              <a:rPr lang="pl-PL" sz="2800" dirty="0" smtClean="0"/>
              <a:t>Biblioteka na Pętli</a:t>
            </a:r>
          </a:p>
          <a:p>
            <a:r>
              <a:rPr lang="pl-PL" sz="2800" dirty="0" smtClean="0"/>
              <a:t>Biblioteka Południk</a:t>
            </a:r>
          </a:p>
          <a:p>
            <a:r>
              <a:rPr lang="pl-PL" sz="2800" dirty="0" smtClean="0"/>
              <a:t>Biblioteka Ratuszowa</a:t>
            </a:r>
          </a:p>
          <a:p>
            <a:r>
              <a:rPr lang="pl-PL" sz="2800" dirty="0" smtClean="0"/>
              <a:t>Biblioteka na Wyspie</a:t>
            </a:r>
          </a:p>
          <a:p>
            <a:r>
              <a:rPr lang="pl-PL" sz="2800" dirty="0" smtClean="0"/>
              <a:t>Biblioteka w Środowiskowym Centrum Profilaktyki dla Dzieci i Młodzieży na Stogach</a:t>
            </a:r>
          </a:p>
          <a:p>
            <a:r>
              <a:rPr lang="pl-PL" sz="2800" dirty="0" smtClean="0"/>
              <a:t>Biblioteka Otwarta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Kultura i edukacja w Bibliotece</a:t>
            </a:r>
            <a:br>
              <a:rPr lang="pl-PL" dirty="0" smtClean="0"/>
            </a:br>
            <a:r>
              <a:rPr lang="pl-PL" sz="2000" dirty="0" smtClean="0"/>
              <a:t>dane z 2019 roku</a:t>
            </a:r>
            <a:endParaRPr lang="pl-PL" sz="2000" dirty="0"/>
          </a:p>
        </p:txBody>
      </p:sp>
      <p:sp>
        <p:nvSpPr>
          <p:cNvPr id="3" name="Symbol zastępczy tekst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pPr algn="ctr">
              <a:buNone/>
            </a:pPr>
            <a:r>
              <a:rPr lang="pl-PL" dirty="0" smtClean="0"/>
              <a:t> 4 533 wydarzeń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68 577 uczestników wydarzeń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ejski">
  <a:themeElements>
    <a:clrScheme name="Miejsk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541</TotalTime>
  <Words>568</Words>
  <Application>Microsoft Office PowerPoint</Application>
  <PresentationFormat>Pokaz na ekranie (4:3)</PresentationFormat>
  <Paragraphs>205</Paragraphs>
  <Slides>61</Slides>
  <Notes>14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61</vt:i4>
      </vt:variant>
    </vt:vector>
  </HeadingPairs>
  <TitlesOfParts>
    <vt:vector size="62" baseType="lpstr">
      <vt:lpstr>Miejski</vt:lpstr>
      <vt:lpstr>Wojewódzka i Miejska Biblioteka Publiczna  im. Josepha Conrada Korzeniowskiego  w Gdańsku</vt:lpstr>
      <vt:lpstr>Biblioteka</vt:lpstr>
      <vt:lpstr>2019 rok</vt:lpstr>
      <vt:lpstr>#czasnabiblioteki     Strategia 2020-2030 </vt:lpstr>
      <vt:lpstr>Strategia 2020-2030</vt:lpstr>
      <vt:lpstr>Ostatnie remonty 2019-2020</vt:lpstr>
      <vt:lpstr>Najbliższe remonty  i  inwestycje  2021</vt:lpstr>
      <vt:lpstr>  Rozwój sieci bibliotek w Gdańsku 2020-2030</vt:lpstr>
      <vt:lpstr>Kultura i edukacja w Bibliotece dane z 2019 roku</vt:lpstr>
      <vt:lpstr>Wydarzenia stałe</vt:lpstr>
      <vt:lpstr>Narodowe Czytanie 2019</vt:lpstr>
      <vt:lpstr>Pomorskie Targi Książki 2019</vt:lpstr>
      <vt:lpstr>Afera Kryminalna 2019</vt:lpstr>
      <vt:lpstr>Afera Kryminalna 2018 z Tess Gerritsen</vt:lpstr>
      <vt:lpstr>GDAK 2019</vt:lpstr>
      <vt:lpstr>Zabookowani 2019</vt:lpstr>
      <vt:lpstr>Zaczytane maluchy </vt:lpstr>
      <vt:lpstr>Książka GO!</vt:lpstr>
      <vt:lpstr>BookRoom 2019</vt:lpstr>
      <vt:lpstr>BookRoom 2019</vt:lpstr>
      <vt:lpstr>Biblioteka na plaży 2019</vt:lpstr>
      <vt:lpstr>Biblioteka na plaży 2019</vt:lpstr>
      <vt:lpstr>Prezentacja programu PowerPoint</vt:lpstr>
      <vt:lpstr>Tata mi czyta 2019</vt:lpstr>
      <vt:lpstr>Tata mi czyta 2019</vt:lpstr>
      <vt:lpstr>Zbiory  2019</vt:lpstr>
      <vt:lpstr>Publikacje</vt:lpstr>
      <vt:lpstr>Usługi</vt:lpstr>
      <vt:lpstr>Biblioteka on-line</vt:lpstr>
      <vt:lpstr>Nagrody literackie</vt:lpstr>
      <vt:lpstr>Gala Pomorskiej Nagrody Literackiej 2019</vt:lpstr>
      <vt:lpstr>Gala Pomorskiej Nagrody Literackiej 2019</vt:lpstr>
      <vt:lpstr>Partnerstwo i współpraca</vt:lpstr>
      <vt:lpstr>Prezentacja programu PowerPoint</vt:lpstr>
      <vt:lpstr>Filia Gdańska 2006</vt:lpstr>
      <vt:lpstr>Filia Gdańska 2006</vt:lpstr>
      <vt:lpstr>Biblioteka Manhattan 2012</vt:lpstr>
      <vt:lpstr>Biblioteka Manhattan 2012</vt:lpstr>
      <vt:lpstr>Biblioteka Portowa 2012</vt:lpstr>
      <vt:lpstr>Biblioteka Portowa 2012</vt:lpstr>
      <vt:lpstr>Biblioteka na Fali 2013</vt:lpstr>
      <vt:lpstr>      Biblioteka na Fali 2013</vt:lpstr>
      <vt:lpstr>Biblioteka Kokoszki 2014</vt:lpstr>
      <vt:lpstr>Biblioteka Kokoszki 2014</vt:lpstr>
      <vt:lpstr>Biblioteka pod Żółwiem 2015</vt:lpstr>
      <vt:lpstr>Biblioteka pod Żółwiem 2015</vt:lpstr>
      <vt:lpstr>Biblioteka pod Kotem i Myszą 2015</vt:lpstr>
      <vt:lpstr>Biblioteka pod Kotem i Myszą 2015</vt:lpstr>
      <vt:lpstr>Biblioteka na Strzyży 2016</vt:lpstr>
      <vt:lpstr>Biblioteka na Strzyży 2016</vt:lpstr>
      <vt:lpstr>Biblioteka Oliwska 2018</vt:lpstr>
      <vt:lpstr>Biblioteka Oliwska 2018</vt:lpstr>
      <vt:lpstr>Biblioteka Kolonia 2018</vt:lpstr>
      <vt:lpstr>Biblioteka Kolonia 2018</vt:lpstr>
      <vt:lpstr>Biblioteka Lawendowa 2019</vt:lpstr>
      <vt:lpstr>Biblioteka Lawendowa 2019</vt:lpstr>
      <vt:lpstr>Biblioteka Brzeźno 2020</vt:lpstr>
      <vt:lpstr>Biblioteka Brzeźno 2020</vt:lpstr>
      <vt:lpstr>Biblioteka Morenowa 2020</vt:lpstr>
      <vt:lpstr>Biblioteka Morenowa 2020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Marcin Haftkowski</dc:creator>
  <cp:lastModifiedBy>Jola</cp:lastModifiedBy>
  <cp:revision>65</cp:revision>
  <dcterms:created xsi:type="dcterms:W3CDTF">2020-12-02T09:09:12Z</dcterms:created>
  <dcterms:modified xsi:type="dcterms:W3CDTF">2020-12-17T19:42:16Z</dcterms:modified>
</cp:coreProperties>
</file>